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6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58303"/>
            <a:ext cx="7477601" cy="2874645"/>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Introduction to Health and Safety at Work</a:t>
            </a:r>
            <a:endParaRPr lang="en-US" sz="6036" dirty="0"/>
          </a:p>
        </p:txBody>
      </p:sp>
      <p:sp>
        <p:nvSpPr>
          <p:cNvPr id="6" name="Text 2"/>
          <p:cNvSpPr/>
          <p:nvPr/>
        </p:nvSpPr>
        <p:spPr>
          <a:xfrm>
            <a:off x="833199" y="4866203"/>
            <a:ext cx="7477601"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Ensuring a safe and healthy workplace is crucial for employee well-being and business success. This section will cover the fundamental principles and best practices for promoting a culture of safety and responsibility in the workplace.</a:t>
            </a:r>
            <a:endParaRPr lang="en-US" sz="1750" dirty="0"/>
          </a:p>
        </p:txBody>
      </p:sp>
      <p:sp>
        <p:nvSpPr>
          <p:cNvPr id="7" name="Shape 3"/>
          <p:cNvSpPr/>
          <p:nvPr/>
        </p:nvSpPr>
        <p:spPr>
          <a:xfrm>
            <a:off x="833199" y="6198989"/>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206609"/>
            <a:ext cx="340162" cy="3401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dirty="0">
                <a:solidFill>
                  <a:srgbClr val="00002E"/>
                </a:solidFill>
                <a:latin typeface="Nunito" pitchFamily="34" charset="0"/>
                <a:ea typeface="Nunito" pitchFamily="34" charset="-122"/>
                <a:cs typeface="Nunito" pitchFamily="34" charset="-120"/>
              </a:rPr>
              <a:t>Conclusion and Key Takeaways</a:t>
            </a:r>
            <a:endParaRPr lang="en-US" sz="6036" dirty="0"/>
          </a:p>
        </p:txBody>
      </p:sp>
      <p:sp>
        <p:nvSpPr>
          <p:cNvPr id="6" name="Text 2"/>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In summary, this presentation has covered the critical aspects of health, safety, and legal considerations in the workplace. By understanding these key principles, organizations can protect their employees, ensure regulatory compliance, and foster a culture of responsible technology use.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Importance of Workplace Safety</a:t>
            </a:r>
            <a:endParaRPr lang="en-US" sz="4374" dirty="0"/>
          </a:p>
        </p:txBody>
      </p:sp>
      <p:sp>
        <p:nvSpPr>
          <p:cNvPr id="6" name="Text 2"/>
          <p:cNvSpPr/>
          <p:nvPr/>
        </p:nvSpPr>
        <p:spPr>
          <a:xfrm>
            <a:off x="833199" y="3784640"/>
            <a:ext cx="7477601"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Workplace safety is paramount to protect employees from harm, reduce absenteeism, and maintain productivity. Proper safety protocols, personal protective equipment, and vigilance can prevent costly accidents, injuries, and legal liabilities.</a:t>
            </a:r>
            <a:endParaRPr lang="en-US" sz="1750" dirty="0"/>
          </a:p>
        </p:txBody>
      </p:sp>
      <p:sp>
        <p:nvSpPr>
          <p:cNvPr id="7" name="Text 3"/>
          <p:cNvSpPr/>
          <p:nvPr/>
        </p:nvSpPr>
        <p:spPr>
          <a:xfrm>
            <a:off x="833199" y="5456158"/>
            <a:ext cx="7477601"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Fostering a culture of safety empowers workers, boosts morale, and demonstrates a company's commitment to its most valuable asset - its people.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1112877"/>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Common Workplace Hazards and Risks</a:t>
            </a:r>
            <a:endParaRPr lang="en-US" sz="4374" dirty="0"/>
          </a:p>
        </p:txBody>
      </p:sp>
      <p:sp>
        <p:nvSpPr>
          <p:cNvPr id="5" name="Shape 2"/>
          <p:cNvSpPr/>
          <p:nvPr/>
        </p:nvSpPr>
        <p:spPr>
          <a:xfrm>
            <a:off x="2348389" y="3119557"/>
            <a:ext cx="499943" cy="499943"/>
          </a:xfrm>
          <a:prstGeom prst="roundRect">
            <a:avLst>
              <a:gd name="adj" fmla="val 80001"/>
            </a:avLst>
          </a:prstGeom>
          <a:solidFill>
            <a:srgbClr val="F3F3FF"/>
          </a:solidFill>
          <a:ln w="22860">
            <a:solidFill>
              <a:srgbClr val="00002E"/>
            </a:solidFill>
            <a:prstDash val="solid"/>
          </a:ln>
        </p:spPr>
      </p:sp>
      <p:sp>
        <p:nvSpPr>
          <p:cNvPr id="6" name="Text 3"/>
          <p:cNvSpPr/>
          <p:nvPr/>
        </p:nvSpPr>
        <p:spPr>
          <a:xfrm>
            <a:off x="2498288" y="3161228"/>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195876"/>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Physical Hazards</a:t>
            </a:r>
            <a:endParaRPr lang="en-US" sz="2187" dirty="0"/>
          </a:p>
        </p:txBody>
      </p:sp>
      <p:sp>
        <p:nvSpPr>
          <p:cNvPr id="8" name="Text 5"/>
          <p:cNvSpPr/>
          <p:nvPr/>
        </p:nvSpPr>
        <p:spPr>
          <a:xfrm>
            <a:off x="3070503" y="3676293"/>
            <a:ext cx="4133612"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Slips, trips, and falls due to uneven surfaces, spills, or clutter. Exposure to loud noises, extreme temperatures, or dangerous machinery.</a:t>
            </a:r>
            <a:endParaRPr lang="en-US" sz="1750" dirty="0"/>
          </a:p>
        </p:txBody>
      </p:sp>
      <p:sp>
        <p:nvSpPr>
          <p:cNvPr id="9" name="Shape 6"/>
          <p:cNvSpPr/>
          <p:nvPr/>
        </p:nvSpPr>
        <p:spPr>
          <a:xfrm>
            <a:off x="7426285" y="3119557"/>
            <a:ext cx="499943" cy="499943"/>
          </a:xfrm>
          <a:prstGeom prst="roundRect">
            <a:avLst>
              <a:gd name="adj" fmla="val 80001"/>
            </a:avLst>
          </a:prstGeom>
          <a:solidFill>
            <a:srgbClr val="F3F3FF"/>
          </a:solidFill>
          <a:ln w="22860">
            <a:solidFill>
              <a:srgbClr val="00002E"/>
            </a:solidFill>
            <a:prstDash val="solid"/>
          </a:ln>
        </p:spPr>
      </p:sp>
      <p:sp>
        <p:nvSpPr>
          <p:cNvPr id="10" name="Text 7"/>
          <p:cNvSpPr/>
          <p:nvPr/>
        </p:nvSpPr>
        <p:spPr>
          <a:xfrm>
            <a:off x="7576185" y="3161228"/>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8148399" y="3195876"/>
            <a:ext cx="2777490"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Ergonomic Hazards</a:t>
            </a:r>
            <a:endParaRPr lang="en-US" sz="2187" dirty="0"/>
          </a:p>
        </p:txBody>
      </p:sp>
      <p:sp>
        <p:nvSpPr>
          <p:cNvPr id="12" name="Text 9"/>
          <p:cNvSpPr/>
          <p:nvPr/>
        </p:nvSpPr>
        <p:spPr>
          <a:xfrm>
            <a:off x="8148399" y="3676293"/>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Repetitive motions, awkward postures, and prolonged sitting or standing can lead to musculoskeletal disorders.</a:t>
            </a:r>
            <a:endParaRPr lang="en-US" sz="1750" dirty="0"/>
          </a:p>
        </p:txBody>
      </p:sp>
      <p:sp>
        <p:nvSpPr>
          <p:cNvPr id="13" name="Shape 10"/>
          <p:cNvSpPr/>
          <p:nvPr/>
        </p:nvSpPr>
        <p:spPr>
          <a:xfrm>
            <a:off x="2348389" y="5493663"/>
            <a:ext cx="499943" cy="499943"/>
          </a:xfrm>
          <a:prstGeom prst="roundRect">
            <a:avLst>
              <a:gd name="adj" fmla="val 80001"/>
            </a:avLst>
          </a:prstGeom>
          <a:solidFill>
            <a:srgbClr val="F3F3FF"/>
          </a:solidFill>
          <a:ln w="22860">
            <a:solidFill>
              <a:srgbClr val="00002E"/>
            </a:solidFill>
            <a:prstDash val="solid"/>
          </a:ln>
        </p:spPr>
      </p:sp>
      <p:sp>
        <p:nvSpPr>
          <p:cNvPr id="14" name="Text 11"/>
          <p:cNvSpPr/>
          <p:nvPr/>
        </p:nvSpPr>
        <p:spPr>
          <a:xfrm>
            <a:off x="2498288" y="5535335"/>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3070503" y="5569982"/>
            <a:ext cx="2777490"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Chemical Hazards</a:t>
            </a:r>
            <a:endParaRPr lang="en-US" sz="2187" dirty="0"/>
          </a:p>
        </p:txBody>
      </p:sp>
      <p:sp>
        <p:nvSpPr>
          <p:cNvPr id="16" name="Text 13"/>
          <p:cNvSpPr/>
          <p:nvPr/>
        </p:nvSpPr>
        <p:spPr>
          <a:xfrm>
            <a:off x="3070503" y="6050399"/>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Exposure to toxic substances, fumes, or skin irritants through improper handling or lack of protective equipment.</a:t>
            </a:r>
            <a:endParaRPr lang="en-US" sz="1750" dirty="0"/>
          </a:p>
        </p:txBody>
      </p:sp>
      <p:sp>
        <p:nvSpPr>
          <p:cNvPr id="17" name="Shape 14"/>
          <p:cNvSpPr/>
          <p:nvPr/>
        </p:nvSpPr>
        <p:spPr>
          <a:xfrm>
            <a:off x="7426285" y="5493663"/>
            <a:ext cx="499943" cy="499943"/>
          </a:xfrm>
          <a:prstGeom prst="roundRect">
            <a:avLst>
              <a:gd name="adj" fmla="val 80001"/>
            </a:avLst>
          </a:prstGeom>
          <a:solidFill>
            <a:srgbClr val="F3F3FF"/>
          </a:solidFill>
          <a:ln w="22860">
            <a:solidFill>
              <a:srgbClr val="00002E"/>
            </a:solidFill>
            <a:prstDash val="solid"/>
          </a:ln>
        </p:spPr>
      </p:sp>
      <p:sp>
        <p:nvSpPr>
          <p:cNvPr id="18" name="Text 15"/>
          <p:cNvSpPr/>
          <p:nvPr/>
        </p:nvSpPr>
        <p:spPr>
          <a:xfrm>
            <a:off x="7576185" y="5535335"/>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4</a:t>
            </a:r>
            <a:endParaRPr lang="en-US" sz="2624" dirty="0"/>
          </a:p>
        </p:txBody>
      </p:sp>
      <p:sp>
        <p:nvSpPr>
          <p:cNvPr id="19" name="Text 16"/>
          <p:cNvSpPr/>
          <p:nvPr/>
        </p:nvSpPr>
        <p:spPr>
          <a:xfrm>
            <a:off x="8148399" y="5569982"/>
            <a:ext cx="2777490"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Biological Hazards</a:t>
            </a:r>
            <a:endParaRPr lang="en-US" sz="2187" dirty="0"/>
          </a:p>
        </p:txBody>
      </p:sp>
      <p:sp>
        <p:nvSpPr>
          <p:cNvPr id="20" name="Text 17"/>
          <p:cNvSpPr/>
          <p:nvPr/>
        </p:nvSpPr>
        <p:spPr>
          <a:xfrm>
            <a:off x="8148399" y="6050399"/>
            <a:ext cx="4133612" cy="1066205"/>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Potential exposure to viruses, bacteria, or infectious diseases, especially in healthcare or laboratory settings.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972026"/>
            <a:ext cx="9234607"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Ergonomics and Workstation Design</a:t>
            </a:r>
            <a:endParaRPr lang="en-US" sz="4374" dirty="0"/>
          </a:p>
        </p:txBody>
      </p:sp>
      <p:sp>
        <p:nvSpPr>
          <p:cNvPr id="5" name="Shape 2"/>
          <p:cNvSpPr/>
          <p:nvPr/>
        </p:nvSpPr>
        <p:spPr>
          <a:xfrm>
            <a:off x="2348389" y="2110740"/>
            <a:ext cx="3088958" cy="1909048"/>
          </a:xfrm>
          <a:prstGeom prst="roundRect">
            <a:avLst>
              <a:gd name="adj" fmla="val 20951"/>
            </a:avLst>
          </a:prstGeom>
          <a:noFill/>
          <a:ln w="22860">
            <a:solidFill>
              <a:srgbClr val="2D4DF2"/>
            </a:solidFill>
            <a:prstDash val="solid"/>
          </a:ln>
        </p:spPr>
      </p:sp>
      <p:pic>
        <p:nvPicPr>
          <p:cNvPr id="6" name="Image 1" descr="preencoded.png"/>
          <p:cNvPicPr>
            <a:picLocks noChangeAspect="1"/>
          </p:cNvPicPr>
          <p:nvPr/>
        </p:nvPicPr>
        <p:blipFill>
          <a:blip r:embed="rId4"/>
          <a:stretch>
            <a:fillRect/>
          </a:stretch>
        </p:blipFill>
        <p:spPr>
          <a:xfrm>
            <a:off x="2371249" y="2133600"/>
            <a:ext cx="3043238" cy="1863328"/>
          </a:xfrm>
          <a:prstGeom prst="rect">
            <a:avLst/>
          </a:prstGeom>
        </p:spPr>
      </p:pic>
      <p:sp>
        <p:nvSpPr>
          <p:cNvPr id="7" name="Text 3"/>
          <p:cNvSpPr/>
          <p:nvPr/>
        </p:nvSpPr>
        <p:spPr>
          <a:xfrm>
            <a:off x="2348389" y="4297442"/>
            <a:ext cx="277749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Ergonomic Furniture</a:t>
            </a:r>
            <a:endParaRPr lang="en-US" sz="2187" dirty="0"/>
          </a:p>
        </p:txBody>
      </p:sp>
      <p:sp>
        <p:nvSpPr>
          <p:cNvPr id="8" name="Text 4"/>
          <p:cNvSpPr/>
          <p:nvPr/>
        </p:nvSpPr>
        <p:spPr>
          <a:xfrm>
            <a:off x="2348389" y="4777859"/>
            <a:ext cx="3088958" cy="2132409"/>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Providing employees with adjustable, supportive furniture like ergonomic chairs and desks can reduce physical strain and improve comfort during long workdays.</a:t>
            </a:r>
            <a:endParaRPr lang="en-US" sz="1750" dirty="0"/>
          </a:p>
        </p:txBody>
      </p:sp>
      <p:sp>
        <p:nvSpPr>
          <p:cNvPr id="9" name="Shape 5"/>
          <p:cNvSpPr/>
          <p:nvPr/>
        </p:nvSpPr>
        <p:spPr>
          <a:xfrm>
            <a:off x="5770602" y="2110740"/>
            <a:ext cx="3088958" cy="1909048"/>
          </a:xfrm>
          <a:prstGeom prst="roundRect">
            <a:avLst>
              <a:gd name="adj" fmla="val 20951"/>
            </a:avLst>
          </a:prstGeom>
          <a:noFill/>
          <a:ln w="22860">
            <a:solidFill>
              <a:srgbClr val="015F98"/>
            </a:solidFill>
            <a:prstDash val="solid"/>
          </a:ln>
        </p:spPr>
      </p:sp>
      <p:pic>
        <p:nvPicPr>
          <p:cNvPr id="10" name="Image 2" descr="preencoded.png"/>
          <p:cNvPicPr>
            <a:picLocks noChangeAspect="1"/>
          </p:cNvPicPr>
          <p:nvPr/>
        </p:nvPicPr>
        <p:blipFill>
          <a:blip r:embed="rId5"/>
          <a:stretch>
            <a:fillRect/>
          </a:stretch>
        </p:blipFill>
        <p:spPr>
          <a:xfrm>
            <a:off x="5793462" y="2133600"/>
            <a:ext cx="3043238" cy="1863328"/>
          </a:xfrm>
          <a:prstGeom prst="rect">
            <a:avLst/>
          </a:prstGeom>
        </p:spPr>
      </p:pic>
      <p:sp>
        <p:nvSpPr>
          <p:cNvPr id="11" name="Text 6"/>
          <p:cNvSpPr/>
          <p:nvPr/>
        </p:nvSpPr>
        <p:spPr>
          <a:xfrm>
            <a:off x="5770602" y="4297442"/>
            <a:ext cx="3088958" cy="694373"/>
          </a:xfrm>
          <a:prstGeom prst="rect">
            <a:avLst/>
          </a:prstGeom>
          <a:noFill/>
          <a:ln/>
        </p:spPr>
        <p:txBody>
          <a:bodyPr wrap="squar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Neutral Body Positioning</a:t>
            </a:r>
            <a:endParaRPr lang="en-US" sz="2187" dirty="0"/>
          </a:p>
        </p:txBody>
      </p:sp>
      <p:sp>
        <p:nvSpPr>
          <p:cNvPr id="12" name="Text 7"/>
          <p:cNvSpPr/>
          <p:nvPr/>
        </p:nvSpPr>
        <p:spPr>
          <a:xfrm>
            <a:off x="5770602" y="5125045"/>
            <a:ext cx="3088958" cy="2132409"/>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Encouraging proper posture and neutral body alignment when using computers and other equipment can prevent musculoskeletal disorders like carpal tunnel syndrome.</a:t>
            </a:r>
            <a:endParaRPr lang="en-US" sz="1750" dirty="0"/>
          </a:p>
        </p:txBody>
      </p:sp>
      <p:sp>
        <p:nvSpPr>
          <p:cNvPr id="13" name="Shape 8"/>
          <p:cNvSpPr/>
          <p:nvPr/>
        </p:nvSpPr>
        <p:spPr>
          <a:xfrm>
            <a:off x="9192816" y="2110740"/>
            <a:ext cx="3089077" cy="1909167"/>
          </a:xfrm>
          <a:prstGeom prst="roundRect">
            <a:avLst>
              <a:gd name="adj" fmla="val 20949"/>
            </a:avLst>
          </a:prstGeom>
          <a:noFill/>
          <a:ln w="22860">
            <a:solidFill>
              <a:srgbClr val="AD1F96"/>
            </a:solidFill>
            <a:prstDash val="solid"/>
          </a:ln>
        </p:spPr>
      </p:sp>
      <p:pic>
        <p:nvPicPr>
          <p:cNvPr id="14" name="Image 3" descr="preencoded.png"/>
          <p:cNvPicPr>
            <a:picLocks noChangeAspect="1"/>
          </p:cNvPicPr>
          <p:nvPr/>
        </p:nvPicPr>
        <p:blipFill>
          <a:blip r:embed="rId6"/>
          <a:stretch>
            <a:fillRect/>
          </a:stretch>
        </p:blipFill>
        <p:spPr>
          <a:xfrm>
            <a:off x="9215676" y="2133600"/>
            <a:ext cx="3043357" cy="1863447"/>
          </a:xfrm>
          <a:prstGeom prst="rect">
            <a:avLst/>
          </a:prstGeom>
        </p:spPr>
      </p:pic>
      <p:sp>
        <p:nvSpPr>
          <p:cNvPr id="15" name="Text 9"/>
          <p:cNvSpPr/>
          <p:nvPr/>
        </p:nvSpPr>
        <p:spPr>
          <a:xfrm>
            <a:off x="9192816" y="4297561"/>
            <a:ext cx="2777490"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Optimized Lighting</a:t>
            </a:r>
            <a:endParaRPr lang="en-US" sz="2187" dirty="0"/>
          </a:p>
        </p:txBody>
      </p:sp>
      <p:sp>
        <p:nvSpPr>
          <p:cNvPr id="16" name="Text 10"/>
          <p:cNvSpPr/>
          <p:nvPr/>
        </p:nvSpPr>
        <p:spPr>
          <a:xfrm>
            <a:off x="9192816" y="4777978"/>
            <a:ext cx="3089077" cy="2132409"/>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Thoughtful lighting design, including access to natural light and strategic placement of task lighting, can minimize eye strain and headaches for computer users.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2205633"/>
            <a:ext cx="7988737"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Software Safety Considerations</a:t>
            </a:r>
            <a:endParaRPr lang="en-US" sz="4374" dirty="0"/>
          </a:p>
        </p:txBody>
      </p:sp>
      <p:pic>
        <p:nvPicPr>
          <p:cNvPr id="5" name="Image 1" descr="preencoded.png"/>
          <p:cNvPicPr>
            <a:picLocks noChangeAspect="1"/>
          </p:cNvPicPr>
          <p:nvPr/>
        </p:nvPicPr>
        <p:blipFill>
          <a:blip r:embed="rId4"/>
          <a:stretch>
            <a:fillRect/>
          </a:stretch>
        </p:blipFill>
        <p:spPr>
          <a:xfrm>
            <a:off x="2348389" y="3344347"/>
            <a:ext cx="555427" cy="555427"/>
          </a:xfrm>
          <a:prstGeom prst="rect">
            <a:avLst/>
          </a:prstGeom>
        </p:spPr>
      </p:pic>
      <p:sp>
        <p:nvSpPr>
          <p:cNvPr id="6" name="Text 2"/>
          <p:cNvSpPr/>
          <p:nvPr/>
        </p:nvSpPr>
        <p:spPr>
          <a:xfrm>
            <a:off x="2348389" y="4121944"/>
            <a:ext cx="277749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Software Bugs</a:t>
            </a:r>
            <a:endParaRPr lang="en-US" sz="2187" dirty="0"/>
          </a:p>
        </p:txBody>
      </p:sp>
      <p:sp>
        <p:nvSpPr>
          <p:cNvPr id="7" name="Text 3"/>
          <p:cNvSpPr/>
          <p:nvPr/>
        </p:nvSpPr>
        <p:spPr>
          <a:xfrm>
            <a:off x="2348389" y="4602361"/>
            <a:ext cx="3088958" cy="1421606"/>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Identify and address software bugs that could lead to safety hazards or security vulnerabilities.</a:t>
            </a:r>
            <a:endParaRPr lang="en-US" sz="1750" dirty="0"/>
          </a:p>
        </p:txBody>
      </p:sp>
      <p:pic>
        <p:nvPicPr>
          <p:cNvPr id="8" name="Image 2" descr="preencoded.png"/>
          <p:cNvPicPr>
            <a:picLocks noChangeAspect="1"/>
          </p:cNvPicPr>
          <p:nvPr/>
        </p:nvPicPr>
        <p:blipFill>
          <a:blip r:embed="rId5"/>
          <a:stretch>
            <a:fillRect/>
          </a:stretch>
        </p:blipFill>
        <p:spPr>
          <a:xfrm>
            <a:off x="5770602" y="3344347"/>
            <a:ext cx="555427" cy="555427"/>
          </a:xfrm>
          <a:prstGeom prst="rect">
            <a:avLst/>
          </a:prstGeom>
        </p:spPr>
      </p:pic>
      <p:sp>
        <p:nvSpPr>
          <p:cNvPr id="9" name="Text 4"/>
          <p:cNvSpPr/>
          <p:nvPr/>
        </p:nvSpPr>
        <p:spPr>
          <a:xfrm>
            <a:off x="5770602" y="4121944"/>
            <a:ext cx="2777490"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Secure Coding</a:t>
            </a:r>
            <a:endParaRPr lang="en-US" sz="2187" dirty="0"/>
          </a:p>
        </p:txBody>
      </p:sp>
      <p:sp>
        <p:nvSpPr>
          <p:cNvPr id="10" name="Text 5"/>
          <p:cNvSpPr/>
          <p:nvPr/>
        </p:nvSpPr>
        <p:spPr>
          <a:xfrm>
            <a:off x="5770602" y="4602361"/>
            <a:ext cx="3088958" cy="1421606"/>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Implement secure coding practices to protect software from malicious attacks and unintended consequences.</a:t>
            </a:r>
            <a:endParaRPr lang="en-US" sz="1750" dirty="0"/>
          </a:p>
        </p:txBody>
      </p:sp>
      <p:pic>
        <p:nvPicPr>
          <p:cNvPr id="11" name="Image 3" descr="preencoded.png"/>
          <p:cNvPicPr>
            <a:picLocks noChangeAspect="1"/>
          </p:cNvPicPr>
          <p:nvPr/>
        </p:nvPicPr>
        <p:blipFill>
          <a:blip r:embed="rId6"/>
          <a:stretch>
            <a:fillRect/>
          </a:stretch>
        </p:blipFill>
        <p:spPr>
          <a:xfrm>
            <a:off x="9192816" y="3344347"/>
            <a:ext cx="555427" cy="555427"/>
          </a:xfrm>
          <a:prstGeom prst="rect">
            <a:avLst/>
          </a:prstGeom>
        </p:spPr>
      </p:pic>
      <p:sp>
        <p:nvSpPr>
          <p:cNvPr id="12" name="Text 6"/>
          <p:cNvSpPr/>
          <p:nvPr/>
        </p:nvSpPr>
        <p:spPr>
          <a:xfrm>
            <a:off x="9192816" y="4121944"/>
            <a:ext cx="2777490"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Thorough Testing</a:t>
            </a:r>
            <a:endParaRPr lang="en-US" sz="2187" dirty="0"/>
          </a:p>
        </p:txBody>
      </p:sp>
      <p:sp>
        <p:nvSpPr>
          <p:cNvPr id="13" name="Text 7"/>
          <p:cNvSpPr/>
          <p:nvPr/>
        </p:nvSpPr>
        <p:spPr>
          <a:xfrm>
            <a:off x="9192816" y="4602361"/>
            <a:ext cx="3089077" cy="1421606"/>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Conduct rigorous testing to ensure software functions as intended and meets safety requirements.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453158"/>
            <a:ext cx="8664654"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Cybersecurity and Data Protection</a:t>
            </a:r>
            <a:endParaRPr lang="en-US" sz="4374" dirty="0"/>
          </a:p>
        </p:txBody>
      </p:sp>
      <p:sp>
        <p:nvSpPr>
          <p:cNvPr id="6" name="Shape 2"/>
          <p:cNvSpPr/>
          <p:nvPr/>
        </p:nvSpPr>
        <p:spPr>
          <a:xfrm>
            <a:off x="4490799" y="2480786"/>
            <a:ext cx="4542115" cy="2392085"/>
          </a:xfrm>
          <a:prstGeom prst="roundRect">
            <a:avLst>
              <a:gd name="adj" fmla="val 16720"/>
            </a:avLst>
          </a:prstGeom>
          <a:solidFill>
            <a:srgbClr val="F3F3FF"/>
          </a:solidFill>
          <a:ln w="22860">
            <a:solidFill>
              <a:srgbClr val="00002E"/>
            </a:solidFill>
            <a:prstDash val="solid"/>
          </a:ln>
        </p:spPr>
      </p:sp>
      <p:sp>
        <p:nvSpPr>
          <p:cNvPr id="7" name="Text 3"/>
          <p:cNvSpPr/>
          <p:nvPr/>
        </p:nvSpPr>
        <p:spPr>
          <a:xfrm>
            <a:off x="4735830" y="2725817"/>
            <a:ext cx="3539609"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Safeguarding Digital Assets</a:t>
            </a:r>
            <a:endParaRPr lang="en-US" sz="2187" dirty="0"/>
          </a:p>
        </p:txBody>
      </p:sp>
      <p:sp>
        <p:nvSpPr>
          <p:cNvPr id="8" name="Text 4"/>
          <p:cNvSpPr/>
          <p:nvPr/>
        </p:nvSpPr>
        <p:spPr>
          <a:xfrm>
            <a:off x="4735830" y="3206234"/>
            <a:ext cx="4052054"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Implement robust cybersecurity measures to protect sensitive data, networks, and systems from unauthorized access, theft, and breaches.</a:t>
            </a:r>
            <a:endParaRPr lang="en-US" sz="1750" dirty="0"/>
          </a:p>
        </p:txBody>
      </p:sp>
      <p:sp>
        <p:nvSpPr>
          <p:cNvPr id="9" name="Shape 5"/>
          <p:cNvSpPr/>
          <p:nvPr/>
        </p:nvSpPr>
        <p:spPr>
          <a:xfrm>
            <a:off x="9255085" y="2480786"/>
            <a:ext cx="4542115" cy="2392085"/>
          </a:xfrm>
          <a:prstGeom prst="roundRect">
            <a:avLst>
              <a:gd name="adj" fmla="val 16720"/>
            </a:avLst>
          </a:prstGeom>
          <a:solidFill>
            <a:srgbClr val="F3F3FF"/>
          </a:solidFill>
          <a:ln w="22860">
            <a:solidFill>
              <a:srgbClr val="00002E"/>
            </a:solidFill>
            <a:prstDash val="solid"/>
          </a:ln>
        </p:spPr>
      </p:sp>
      <p:sp>
        <p:nvSpPr>
          <p:cNvPr id="10" name="Text 6"/>
          <p:cNvSpPr/>
          <p:nvPr/>
        </p:nvSpPr>
        <p:spPr>
          <a:xfrm>
            <a:off x="9500116" y="2725817"/>
            <a:ext cx="3727252"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Data Privacy and Regulations</a:t>
            </a:r>
            <a:endParaRPr lang="en-US" sz="2187" dirty="0"/>
          </a:p>
        </p:txBody>
      </p:sp>
      <p:sp>
        <p:nvSpPr>
          <p:cNvPr id="11" name="Text 7"/>
          <p:cNvSpPr/>
          <p:nvPr/>
        </p:nvSpPr>
        <p:spPr>
          <a:xfrm>
            <a:off x="9500116" y="3206234"/>
            <a:ext cx="4052054" cy="142160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Ensure compliance with relevant data protection laws and regulations, such as GDPR, to maintain the confidentiality and integrity of personal information.</a:t>
            </a:r>
            <a:endParaRPr lang="en-US" sz="1750" dirty="0"/>
          </a:p>
        </p:txBody>
      </p:sp>
      <p:sp>
        <p:nvSpPr>
          <p:cNvPr id="12" name="Shape 8"/>
          <p:cNvSpPr/>
          <p:nvPr/>
        </p:nvSpPr>
        <p:spPr>
          <a:xfrm>
            <a:off x="4490799" y="5095042"/>
            <a:ext cx="9306401" cy="1681282"/>
          </a:xfrm>
          <a:prstGeom prst="roundRect">
            <a:avLst>
              <a:gd name="adj" fmla="val 23789"/>
            </a:avLst>
          </a:prstGeom>
          <a:solidFill>
            <a:srgbClr val="F3F3FF"/>
          </a:solidFill>
          <a:ln w="22860">
            <a:solidFill>
              <a:srgbClr val="00002E"/>
            </a:solidFill>
            <a:prstDash val="solid"/>
          </a:ln>
        </p:spPr>
      </p:sp>
      <p:sp>
        <p:nvSpPr>
          <p:cNvPr id="13" name="Text 9"/>
          <p:cNvSpPr/>
          <p:nvPr/>
        </p:nvSpPr>
        <p:spPr>
          <a:xfrm>
            <a:off x="4735830" y="5340072"/>
            <a:ext cx="4365069"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Employee Awareness and Training</a:t>
            </a:r>
            <a:endParaRPr lang="en-US" sz="2187" dirty="0"/>
          </a:p>
        </p:txBody>
      </p:sp>
      <p:sp>
        <p:nvSpPr>
          <p:cNvPr id="14" name="Text 10"/>
          <p:cNvSpPr/>
          <p:nvPr/>
        </p:nvSpPr>
        <p:spPr>
          <a:xfrm>
            <a:off x="4735830" y="5820489"/>
            <a:ext cx="8816340" cy="710803"/>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Educate employees on cybersecurity best practices, including identifying and responding to phishing attempts, securing devices, and reporting suspicious activity.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633889"/>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Computer Misuse Act and Criminal Liability</a:t>
            </a:r>
            <a:endParaRPr lang="en-US" sz="4374" dirty="0"/>
          </a:p>
        </p:txBody>
      </p:sp>
      <p:sp>
        <p:nvSpPr>
          <p:cNvPr id="5" name="Text 2"/>
          <p:cNvSpPr/>
          <p:nvPr/>
        </p:nvSpPr>
        <p:spPr>
          <a:xfrm>
            <a:off x="2348389" y="2578060"/>
            <a:ext cx="2076807"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The Computer Misuse Act</a:t>
            </a:r>
            <a:endParaRPr lang="en-US" sz="2187" dirty="0"/>
          </a:p>
        </p:txBody>
      </p:sp>
      <p:sp>
        <p:nvSpPr>
          <p:cNvPr id="6" name="Text 3"/>
          <p:cNvSpPr/>
          <p:nvPr/>
        </p:nvSpPr>
        <p:spPr>
          <a:xfrm>
            <a:off x="2348389" y="3494603"/>
            <a:ext cx="2076807" cy="355401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Computer Misuse Act is a UK law that criminalizes unauthorized access to computer systems and data. It aims to protect against hacking, malware, and other cyber threats.</a:t>
            </a:r>
            <a:endParaRPr lang="en-US" sz="1750" dirty="0"/>
          </a:p>
        </p:txBody>
      </p:sp>
      <p:sp>
        <p:nvSpPr>
          <p:cNvPr id="7" name="Text 4"/>
          <p:cNvSpPr/>
          <p:nvPr/>
        </p:nvSpPr>
        <p:spPr>
          <a:xfrm>
            <a:off x="4974788" y="2578060"/>
            <a:ext cx="2076807"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Unlawful Access</a:t>
            </a:r>
            <a:endParaRPr lang="en-US" sz="2187" dirty="0"/>
          </a:p>
        </p:txBody>
      </p:sp>
      <p:sp>
        <p:nvSpPr>
          <p:cNvPr id="8" name="Text 5"/>
          <p:cNvSpPr/>
          <p:nvPr/>
        </p:nvSpPr>
        <p:spPr>
          <a:xfrm>
            <a:off x="4974788" y="3494603"/>
            <a:ext cx="2076807" cy="355401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Under the Act, it is illegal to access a computer system or data without permission. This includes using someone else's login credentials or exploiting security vulnerabilities.</a:t>
            </a:r>
            <a:endParaRPr lang="en-US" sz="1750" dirty="0"/>
          </a:p>
        </p:txBody>
      </p:sp>
      <p:sp>
        <p:nvSpPr>
          <p:cNvPr id="9" name="Text 6"/>
          <p:cNvSpPr/>
          <p:nvPr/>
        </p:nvSpPr>
        <p:spPr>
          <a:xfrm>
            <a:off x="7601188" y="2578060"/>
            <a:ext cx="2076807" cy="694373"/>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Criminal Liability</a:t>
            </a:r>
            <a:endParaRPr lang="en-US" sz="2187" dirty="0"/>
          </a:p>
        </p:txBody>
      </p:sp>
      <p:sp>
        <p:nvSpPr>
          <p:cNvPr id="10" name="Text 7"/>
          <p:cNvSpPr/>
          <p:nvPr/>
        </p:nvSpPr>
        <p:spPr>
          <a:xfrm>
            <a:off x="7601188" y="3494603"/>
            <a:ext cx="2076807" cy="355401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Violations of the Computer Misuse Act can result in serious criminal penalties, including fines and imprisonment. The severity of the punishment depends on the nature and impact of the offense.</a:t>
            </a:r>
            <a:endParaRPr lang="en-US" sz="1750" dirty="0"/>
          </a:p>
        </p:txBody>
      </p:sp>
      <p:sp>
        <p:nvSpPr>
          <p:cNvPr id="11" name="Text 8"/>
          <p:cNvSpPr/>
          <p:nvPr/>
        </p:nvSpPr>
        <p:spPr>
          <a:xfrm>
            <a:off x="10227588" y="2578060"/>
            <a:ext cx="2076807" cy="1041559"/>
          </a:xfrm>
          <a:prstGeom prst="rect">
            <a:avLst/>
          </a:prstGeom>
          <a:noFill/>
          <a:ln/>
        </p:spPr>
        <p:txBody>
          <a:bodyPr wrap="squar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Cyber Attacks and Data Breaches</a:t>
            </a:r>
            <a:endParaRPr lang="en-US" sz="2187" dirty="0"/>
          </a:p>
        </p:txBody>
      </p:sp>
      <p:sp>
        <p:nvSpPr>
          <p:cNvPr id="12" name="Text 9"/>
          <p:cNvSpPr/>
          <p:nvPr/>
        </p:nvSpPr>
        <p:spPr>
          <a:xfrm>
            <a:off x="10227588" y="3841790"/>
            <a:ext cx="2076807" cy="3554016"/>
          </a:xfrm>
          <a:prstGeom prst="rect">
            <a:avLst/>
          </a:prstGeom>
          <a:noFill/>
          <a:ln/>
        </p:spPr>
        <p:txBody>
          <a:bodyPr wrap="squar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The Act also covers more sophisticated cyber attacks, such as distributed denial-of-service (DDoS) and ransomware, that can cause significant harm to organizations and individuals.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3F3FF">
              <a:alpha val="75000"/>
            </a:srgbClr>
          </a:solidFill>
          <a:ln/>
        </p:spPr>
      </p:sp>
      <p:sp>
        <p:nvSpPr>
          <p:cNvPr id="4" name="Text 1"/>
          <p:cNvSpPr/>
          <p:nvPr/>
        </p:nvSpPr>
        <p:spPr>
          <a:xfrm>
            <a:off x="3680936" y="447080"/>
            <a:ext cx="6719649" cy="508040"/>
          </a:xfrm>
          <a:prstGeom prst="rect">
            <a:avLst/>
          </a:prstGeom>
          <a:noFill/>
          <a:ln/>
        </p:spPr>
        <p:txBody>
          <a:bodyPr wrap="none" rtlCol="0" anchor="t"/>
          <a:lstStyle/>
          <a:p>
            <a:pPr marL="0" indent="0">
              <a:lnSpc>
                <a:spcPts val="4001"/>
              </a:lnSpc>
              <a:buNone/>
            </a:pPr>
            <a:r>
              <a:rPr lang="en-US" sz="3200" b="1" dirty="0">
                <a:solidFill>
                  <a:srgbClr val="00002E"/>
                </a:solidFill>
                <a:latin typeface="Nunito" pitchFamily="34" charset="0"/>
                <a:ea typeface="Nunito" pitchFamily="34" charset="-122"/>
                <a:cs typeface="Nunito" pitchFamily="34" charset="-120"/>
              </a:rPr>
              <a:t>Incident Reporting and Investigation</a:t>
            </a:r>
            <a:endParaRPr lang="en-US" sz="3200" dirty="0"/>
          </a:p>
        </p:txBody>
      </p:sp>
      <p:pic>
        <p:nvPicPr>
          <p:cNvPr id="5" name="Image 1" descr="preencoded.png"/>
          <p:cNvPicPr>
            <a:picLocks noChangeAspect="1"/>
          </p:cNvPicPr>
          <p:nvPr/>
        </p:nvPicPr>
        <p:blipFill>
          <a:blip r:embed="rId4"/>
          <a:stretch>
            <a:fillRect/>
          </a:stretch>
        </p:blipFill>
        <p:spPr>
          <a:xfrm>
            <a:off x="3680936" y="1280279"/>
            <a:ext cx="812840" cy="1300639"/>
          </a:xfrm>
          <a:prstGeom prst="rect">
            <a:avLst/>
          </a:prstGeom>
        </p:spPr>
      </p:pic>
      <p:sp>
        <p:nvSpPr>
          <p:cNvPr id="6" name="Text 2"/>
          <p:cNvSpPr/>
          <p:nvPr/>
        </p:nvSpPr>
        <p:spPr>
          <a:xfrm>
            <a:off x="4737616" y="1442799"/>
            <a:ext cx="2032278" cy="253960"/>
          </a:xfrm>
          <a:prstGeom prst="rect">
            <a:avLst/>
          </a:prstGeom>
          <a:noFill/>
          <a:ln/>
        </p:spPr>
        <p:txBody>
          <a:bodyPr wrap="none" rtlCol="0" anchor="t"/>
          <a:lstStyle/>
          <a:p>
            <a:pPr marL="0" indent="0" algn="l">
              <a:lnSpc>
                <a:spcPts val="2000"/>
              </a:lnSpc>
              <a:buNone/>
            </a:pPr>
            <a:r>
              <a:rPr lang="en-US" sz="1600" b="1" dirty="0">
                <a:solidFill>
                  <a:srgbClr val="2D4DF2"/>
                </a:solidFill>
                <a:latin typeface="Nunito" pitchFamily="34" charset="0"/>
                <a:ea typeface="Nunito" pitchFamily="34" charset="-122"/>
                <a:cs typeface="Nunito" pitchFamily="34" charset="-120"/>
              </a:rPr>
              <a:t>Recognize Incidents</a:t>
            </a:r>
            <a:endParaRPr lang="en-US" sz="1600" dirty="0"/>
          </a:p>
        </p:txBody>
      </p:sp>
      <p:sp>
        <p:nvSpPr>
          <p:cNvPr id="7" name="Text 3"/>
          <p:cNvSpPr/>
          <p:nvPr/>
        </p:nvSpPr>
        <p:spPr>
          <a:xfrm>
            <a:off x="4737616" y="1794272"/>
            <a:ext cx="6211729" cy="520303"/>
          </a:xfrm>
          <a:prstGeom prst="rect">
            <a:avLst/>
          </a:prstGeom>
          <a:noFill/>
          <a:ln/>
        </p:spPr>
        <p:txBody>
          <a:bodyPr wrap="square" rtlCol="0" anchor="t"/>
          <a:lstStyle/>
          <a:p>
            <a:pPr marL="0" indent="0" algn="l">
              <a:lnSpc>
                <a:spcPts val="2048"/>
              </a:lnSpc>
              <a:buNone/>
            </a:pPr>
            <a:r>
              <a:rPr lang="en-US" sz="1280" dirty="0">
                <a:solidFill>
                  <a:srgbClr val="00002E"/>
                </a:solidFill>
                <a:latin typeface="PT Sans" pitchFamily="34" charset="0"/>
                <a:ea typeface="PT Sans" pitchFamily="34" charset="-122"/>
                <a:cs typeface="PT Sans" pitchFamily="34" charset="-120"/>
              </a:rPr>
              <a:t>Identify any workplace incidents, accidents, or safety breaches that need to be reported and documented.</a:t>
            </a:r>
            <a:endParaRPr lang="en-US" sz="1280" dirty="0"/>
          </a:p>
        </p:txBody>
      </p:sp>
      <p:pic>
        <p:nvPicPr>
          <p:cNvPr id="8" name="Image 2" descr="preencoded.png"/>
          <p:cNvPicPr>
            <a:picLocks noChangeAspect="1"/>
          </p:cNvPicPr>
          <p:nvPr/>
        </p:nvPicPr>
        <p:blipFill>
          <a:blip r:embed="rId5"/>
          <a:stretch>
            <a:fillRect/>
          </a:stretch>
        </p:blipFill>
        <p:spPr>
          <a:xfrm>
            <a:off x="3680936" y="2580918"/>
            <a:ext cx="812840" cy="1300639"/>
          </a:xfrm>
          <a:prstGeom prst="rect">
            <a:avLst/>
          </a:prstGeom>
        </p:spPr>
      </p:pic>
      <p:sp>
        <p:nvSpPr>
          <p:cNvPr id="9" name="Text 4"/>
          <p:cNvSpPr/>
          <p:nvPr/>
        </p:nvSpPr>
        <p:spPr>
          <a:xfrm>
            <a:off x="4737616" y="2743438"/>
            <a:ext cx="2078950" cy="253960"/>
          </a:xfrm>
          <a:prstGeom prst="rect">
            <a:avLst/>
          </a:prstGeom>
          <a:noFill/>
          <a:ln/>
        </p:spPr>
        <p:txBody>
          <a:bodyPr wrap="none" rtlCol="0" anchor="t"/>
          <a:lstStyle/>
          <a:p>
            <a:pPr marL="0" indent="0" algn="l">
              <a:lnSpc>
                <a:spcPts val="2000"/>
              </a:lnSpc>
              <a:buNone/>
            </a:pPr>
            <a:r>
              <a:rPr lang="en-US" sz="1600" b="1" dirty="0">
                <a:solidFill>
                  <a:srgbClr val="015F98"/>
                </a:solidFill>
                <a:latin typeface="Nunito" pitchFamily="34" charset="0"/>
                <a:ea typeface="Nunito" pitchFamily="34" charset="-122"/>
                <a:cs typeface="Nunito" pitchFamily="34" charset="-120"/>
              </a:rPr>
              <a:t>Document Thoroughly</a:t>
            </a:r>
            <a:endParaRPr lang="en-US" sz="1600" dirty="0"/>
          </a:p>
        </p:txBody>
      </p:sp>
      <p:sp>
        <p:nvSpPr>
          <p:cNvPr id="10" name="Text 5"/>
          <p:cNvSpPr/>
          <p:nvPr/>
        </p:nvSpPr>
        <p:spPr>
          <a:xfrm>
            <a:off x="4737616" y="3094911"/>
            <a:ext cx="6211729" cy="520303"/>
          </a:xfrm>
          <a:prstGeom prst="rect">
            <a:avLst/>
          </a:prstGeom>
          <a:noFill/>
          <a:ln/>
        </p:spPr>
        <p:txBody>
          <a:bodyPr wrap="square" rtlCol="0" anchor="t"/>
          <a:lstStyle/>
          <a:p>
            <a:pPr marL="0" indent="0" algn="l">
              <a:lnSpc>
                <a:spcPts val="2048"/>
              </a:lnSpc>
              <a:buNone/>
            </a:pPr>
            <a:r>
              <a:rPr lang="en-US" sz="1280" dirty="0">
                <a:solidFill>
                  <a:srgbClr val="00002E"/>
                </a:solidFill>
                <a:latin typeface="PT Sans" pitchFamily="34" charset="0"/>
                <a:ea typeface="PT Sans" pitchFamily="34" charset="-122"/>
                <a:cs typeface="PT Sans" pitchFamily="34" charset="-120"/>
              </a:rPr>
              <a:t>Gather all relevant details about the incident, including date, time, location, individuals involved, and a description of what occurred.</a:t>
            </a:r>
            <a:endParaRPr lang="en-US" sz="1280" dirty="0"/>
          </a:p>
        </p:txBody>
      </p:sp>
      <p:pic>
        <p:nvPicPr>
          <p:cNvPr id="11" name="Image 3" descr="preencoded.png"/>
          <p:cNvPicPr>
            <a:picLocks noChangeAspect="1"/>
          </p:cNvPicPr>
          <p:nvPr/>
        </p:nvPicPr>
        <p:blipFill>
          <a:blip r:embed="rId6"/>
          <a:stretch>
            <a:fillRect/>
          </a:stretch>
        </p:blipFill>
        <p:spPr>
          <a:xfrm>
            <a:off x="3680936" y="3881557"/>
            <a:ext cx="812840" cy="1300639"/>
          </a:xfrm>
          <a:prstGeom prst="rect">
            <a:avLst/>
          </a:prstGeom>
        </p:spPr>
      </p:pic>
      <p:sp>
        <p:nvSpPr>
          <p:cNvPr id="12" name="Text 6"/>
          <p:cNvSpPr/>
          <p:nvPr/>
        </p:nvSpPr>
        <p:spPr>
          <a:xfrm>
            <a:off x="4737616" y="4044077"/>
            <a:ext cx="2032278" cy="253960"/>
          </a:xfrm>
          <a:prstGeom prst="rect">
            <a:avLst/>
          </a:prstGeom>
          <a:noFill/>
          <a:ln/>
        </p:spPr>
        <p:txBody>
          <a:bodyPr wrap="none" rtlCol="0" anchor="t"/>
          <a:lstStyle/>
          <a:p>
            <a:pPr marL="0" indent="0" algn="l">
              <a:lnSpc>
                <a:spcPts val="2000"/>
              </a:lnSpc>
              <a:buNone/>
            </a:pPr>
            <a:r>
              <a:rPr lang="en-US" sz="1600" b="1" dirty="0">
                <a:solidFill>
                  <a:srgbClr val="AD1F96"/>
                </a:solidFill>
                <a:latin typeface="Nunito" pitchFamily="34" charset="0"/>
                <a:ea typeface="Nunito" pitchFamily="34" charset="-122"/>
                <a:cs typeface="Nunito" pitchFamily="34" charset="-120"/>
              </a:rPr>
              <a:t>Report Promptly</a:t>
            </a:r>
            <a:endParaRPr lang="en-US" sz="1600" dirty="0"/>
          </a:p>
        </p:txBody>
      </p:sp>
      <p:sp>
        <p:nvSpPr>
          <p:cNvPr id="13" name="Text 7"/>
          <p:cNvSpPr/>
          <p:nvPr/>
        </p:nvSpPr>
        <p:spPr>
          <a:xfrm>
            <a:off x="4737616" y="4395549"/>
            <a:ext cx="6211729" cy="520303"/>
          </a:xfrm>
          <a:prstGeom prst="rect">
            <a:avLst/>
          </a:prstGeom>
          <a:noFill/>
          <a:ln/>
        </p:spPr>
        <p:txBody>
          <a:bodyPr wrap="square" rtlCol="0" anchor="t"/>
          <a:lstStyle/>
          <a:p>
            <a:pPr marL="0" indent="0" algn="l">
              <a:lnSpc>
                <a:spcPts val="2048"/>
              </a:lnSpc>
              <a:buNone/>
            </a:pPr>
            <a:r>
              <a:rPr lang="en-US" sz="1280" dirty="0">
                <a:solidFill>
                  <a:srgbClr val="00002E"/>
                </a:solidFill>
                <a:latin typeface="PT Sans" pitchFamily="34" charset="0"/>
                <a:ea typeface="PT Sans" pitchFamily="34" charset="-122"/>
                <a:cs typeface="PT Sans" pitchFamily="34" charset="-120"/>
              </a:rPr>
              <a:t>Submit the incident report through the proper channels in a timely manner, following company protocols.</a:t>
            </a:r>
            <a:endParaRPr lang="en-US" sz="1280" dirty="0"/>
          </a:p>
        </p:txBody>
      </p:sp>
      <p:pic>
        <p:nvPicPr>
          <p:cNvPr id="14" name="Image 4" descr="preencoded.png"/>
          <p:cNvPicPr>
            <a:picLocks noChangeAspect="1"/>
          </p:cNvPicPr>
          <p:nvPr/>
        </p:nvPicPr>
        <p:blipFill>
          <a:blip r:embed="rId7"/>
          <a:stretch>
            <a:fillRect/>
          </a:stretch>
        </p:blipFill>
        <p:spPr>
          <a:xfrm>
            <a:off x="3680936" y="5182195"/>
            <a:ext cx="812840" cy="1300639"/>
          </a:xfrm>
          <a:prstGeom prst="rect">
            <a:avLst/>
          </a:prstGeom>
        </p:spPr>
      </p:pic>
      <p:sp>
        <p:nvSpPr>
          <p:cNvPr id="15" name="Text 8"/>
          <p:cNvSpPr/>
          <p:nvPr/>
        </p:nvSpPr>
        <p:spPr>
          <a:xfrm>
            <a:off x="4737616" y="5344716"/>
            <a:ext cx="2227064" cy="253960"/>
          </a:xfrm>
          <a:prstGeom prst="rect">
            <a:avLst/>
          </a:prstGeom>
          <a:noFill/>
          <a:ln/>
        </p:spPr>
        <p:txBody>
          <a:bodyPr wrap="none" rtlCol="0" anchor="t"/>
          <a:lstStyle/>
          <a:p>
            <a:pPr marL="0" indent="0" algn="l">
              <a:lnSpc>
                <a:spcPts val="2000"/>
              </a:lnSpc>
              <a:buNone/>
            </a:pPr>
            <a:r>
              <a:rPr lang="en-US" sz="1600" b="1" dirty="0">
                <a:solidFill>
                  <a:srgbClr val="2D4DF2"/>
                </a:solidFill>
                <a:latin typeface="Nunito" pitchFamily="34" charset="0"/>
                <a:ea typeface="Nunito" pitchFamily="34" charset="-122"/>
                <a:cs typeface="Nunito" pitchFamily="34" charset="-120"/>
              </a:rPr>
              <a:t>Investigate Root Causes</a:t>
            </a:r>
            <a:endParaRPr lang="en-US" sz="1600" dirty="0"/>
          </a:p>
        </p:txBody>
      </p:sp>
      <p:sp>
        <p:nvSpPr>
          <p:cNvPr id="16" name="Text 9"/>
          <p:cNvSpPr/>
          <p:nvPr/>
        </p:nvSpPr>
        <p:spPr>
          <a:xfrm>
            <a:off x="4737616" y="5696188"/>
            <a:ext cx="6211729" cy="520303"/>
          </a:xfrm>
          <a:prstGeom prst="rect">
            <a:avLst/>
          </a:prstGeom>
          <a:noFill/>
          <a:ln/>
        </p:spPr>
        <p:txBody>
          <a:bodyPr wrap="square" rtlCol="0" anchor="t"/>
          <a:lstStyle/>
          <a:p>
            <a:pPr marL="0" indent="0" algn="l">
              <a:lnSpc>
                <a:spcPts val="2048"/>
              </a:lnSpc>
              <a:buNone/>
            </a:pPr>
            <a:r>
              <a:rPr lang="en-US" sz="1280" dirty="0">
                <a:solidFill>
                  <a:srgbClr val="00002E"/>
                </a:solidFill>
                <a:latin typeface="PT Sans" pitchFamily="34" charset="0"/>
                <a:ea typeface="PT Sans" pitchFamily="34" charset="-122"/>
                <a:cs typeface="PT Sans" pitchFamily="34" charset="-120"/>
              </a:rPr>
              <a:t>Conduct a thorough investigation to identify the underlying factors and root causes that led to the incident.</a:t>
            </a:r>
            <a:endParaRPr lang="en-US" sz="1280" dirty="0"/>
          </a:p>
        </p:txBody>
      </p:sp>
      <p:pic>
        <p:nvPicPr>
          <p:cNvPr id="17" name="Image 5" descr="preencoded.png"/>
          <p:cNvPicPr>
            <a:picLocks noChangeAspect="1"/>
          </p:cNvPicPr>
          <p:nvPr/>
        </p:nvPicPr>
        <p:blipFill>
          <a:blip r:embed="rId8"/>
          <a:stretch>
            <a:fillRect/>
          </a:stretch>
        </p:blipFill>
        <p:spPr>
          <a:xfrm>
            <a:off x="3680936" y="6482834"/>
            <a:ext cx="812840" cy="1300639"/>
          </a:xfrm>
          <a:prstGeom prst="rect">
            <a:avLst/>
          </a:prstGeom>
        </p:spPr>
      </p:pic>
      <p:sp>
        <p:nvSpPr>
          <p:cNvPr id="18" name="Text 10"/>
          <p:cNvSpPr/>
          <p:nvPr/>
        </p:nvSpPr>
        <p:spPr>
          <a:xfrm>
            <a:off x="4737616" y="6645354"/>
            <a:ext cx="2740343" cy="253960"/>
          </a:xfrm>
          <a:prstGeom prst="rect">
            <a:avLst/>
          </a:prstGeom>
          <a:noFill/>
          <a:ln/>
        </p:spPr>
        <p:txBody>
          <a:bodyPr wrap="none" rtlCol="0" anchor="t"/>
          <a:lstStyle/>
          <a:p>
            <a:pPr marL="0" indent="0" algn="l">
              <a:lnSpc>
                <a:spcPts val="2000"/>
              </a:lnSpc>
              <a:buNone/>
            </a:pPr>
            <a:r>
              <a:rPr lang="en-US" sz="1600" b="1" dirty="0">
                <a:solidFill>
                  <a:srgbClr val="015F98"/>
                </a:solidFill>
                <a:latin typeface="Nunito" pitchFamily="34" charset="0"/>
                <a:ea typeface="Nunito" pitchFamily="34" charset="-122"/>
                <a:cs typeface="Nunito" pitchFamily="34" charset="-120"/>
              </a:rPr>
              <a:t>Implement Corrective Actions</a:t>
            </a:r>
            <a:endParaRPr lang="en-US" sz="1600" dirty="0"/>
          </a:p>
        </p:txBody>
      </p:sp>
      <p:sp>
        <p:nvSpPr>
          <p:cNvPr id="19" name="Text 11"/>
          <p:cNvSpPr/>
          <p:nvPr/>
        </p:nvSpPr>
        <p:spPr>
          <a:xfrm>
            <a:off x="4737616" y="6996827"/>
            <a:ext cx="6211729" cy="520303"/>
          </a:xfrm>
          <a:prstGeom prst="rect">
            <a:avLst/>
          </a:prstGeom>
          <a:noFill/>
          <a:ln/>
        </p:spPr>
        <p:txBody>
          <a:bodyPr wrap="square" rtlCol="0" anchor="t"/>
          <a:lstStyle/>
          <a:p>
            <a:pPr marL="0" indent="0" algn="l">
              <a:lnSpc>
                <a:spcPts val="2048"/>
              </a:lnSpc>
              <a:buNone/>
            </a:pPr>
            <a:r>
              <a:rPr lang="en-US" sz="1280" dirty="0">
                <a:solidFill>
                  <a:srgbClr val="00002E"/>
                </a:solidFill>
                <a:latin typeface="PT Sans" pitchFamily="34" charset="0"/>
                <a:ea typeface="PT Sans" pitchFamily="34" charset="-122"/>
                <a:cs typeface="PT Sans" pitchFamily="34" charset="-120"/>
              </a:rPr>
              <a:t>Use the investigation findings to implement corrective measures and preventative steps to mitigate the risk of similar incidents in the future.</a:t>
            </a:r>
            <a:endParaRPr lang="en-US" sz="12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348389" y="2027872"/>
            <a:ext cx="9898261"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Employee Training and Responsibilities</a:t>
            </a:r>
            <a:endParaRPr lang="en-US" sz="4374" dirty="0"/>
          </a:p>
        </p:txBody>
      </p:sp>
      <p:pic>
        <p:nvPicPr>
          <p:cNvPr id="5" name="Image 1" descr="preencoded.png"/>
          <p:cNvPicPr>
            <a:picLocks noChangeAspect="1"/>
          </p:cNvPicPr>
          <p:nvPr/>
        </p:nvPicPr>
        <p:blipFill>
          <a:blip r:embed="rId4"/>
          <a:stretch>
            <a:fillRect/>
          </a:stretch>
        </p:blipFill>
        <p:spPr>
          <a:xfrm>
            <a:off x="2348389" y="3166586"/>
            <a:ext cx="555427" cy="555427"/>
          </a:xfrm>
          <a:prstGeom prst="rect">
            <a:avLst/>
          </a:prstGeom>
        </p:spPr>
      </p:pic>
      <p:sp>
        <p:nvSpPr>
          <p:cNvPr id="6" name="Text 2"/>
          <p:cNvSpPr/>
          <p:nvPr/>
        </p:nvSpPr>
        <p:spPr>
          <a:xfrm>
            <a:off x="2348389" y="3944183"/>
            <a:ext cx="2777490"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Training Programs</a:t>
            </a:r>
            <a:endParaRPr lang="en-US" sz="2187" dirty="0"/>
          </a:p>
        </p:txBody>
      </p:sp>
      <p:sp>
        <p:nvSpPr>
          <p:cNvPr id="7" name="Text 3"/>
          <p:cNvSpPr/>
          <p:nvPr/>
        </p:nvSpPr>
        <p:spPr>
          <a:xfrm>
            <a:off x="2348389" y="4424601"/>
            <a:ext cx="3088958" cy="1777008"/>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Comprehensive training programs are crucial to ensure employees understand safety protocols and their responsibilities.</a:t>
            </a:r>
            <a:endParaRPr lang="en-US" sz="1750" dirty="0"/>
          </a:p>
        </p:txBody>
      </p:sp>
      <p:pic>
        <p:nvPicPr>
          <p:cNvPr id="8" name="Image 2" descr="preencoded.png"/>
          <p:cNvPicPr>
            <a:picLocks noChangeAspect="1"/>
          </p:cNvPicPr>
          <p:nvPr/>
        </p:nvPicPr>
        <p:blipFill>
          <a:blip r:embed="rId5"/>
          <a:stretch>
            <a:fillRect/>
          </a:stretch>
        </p:blipFill>
        <p:spPr>
          <a:xfrm>
            <a:off x="5770602" y="3166586"/>
            <a:ext cx="555427" cy="555427"/>
          </a:xfrm>
          <a:prstGeom prst="rect">
            <a:avLst/>
          </a:prstGeom>
        </p:spPr>
      </p:pic>
      <p:sp>
        <p:nvSpPr>
          <p:cNvPr id="9" name="Text 4"/>
          <p:cNvSpPr/>
          <p:nvPr/>
        </p:nvSpPr>
        <p:spPr>
          <a:xfrm>
            <a:off x="5770602" y="3944183"/>
            <a:ext cx="2777490"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Clear Responsibilities</a:t>
            </a:r>
            <a:endParaRPr lang="en-US" sz="2187" dirty="0"/>
          </a:p>
        </p:txBody>
      </p:sp>
      <p:sp>
        <p:nvSpPr>
          <p:cNvPr id="10" name="Text 5"/>
          <p:cNvSpPr/>
          <p:nvPr/>
        </p:nvSpPr>
        <p:spPr>
          <a:xfrm>
            <a:off x="5770602" y="4424601"/>
            <a:ext cx="3088958" cy="1421606"/>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Employees must clearly understand their roles and duties in maintaining a safe and secure work environment.</a:t>
            </a:r>
            <a:endParaRPr lang="en-US" sz="1750" dirty="0"/>
          </a:p>
        </p:txBody>
      </p:sp>
      <p:pic>
        <p:nvPicPr>
          <p:cNvPr id="11" name="Image 3" descr="preencoded.png"/>
          <p:cNvPicPr>
            <a:picLocks noChangeAspect="1"/>
          </p:cNvPicPr>
          <p:nvPr/>
        </p:nvPicPr>
        <p:blipFill>
          <a:blip r:embed="rId6"/>
          <a:stretch>
            <a:fillRect/>
          </a:stretch>
        </p:blipFill>
        <p:spPr>
          <a:xfrm>
            <a:off x="9192816" y="3166586"/>
            <a:ext cx="555427" cy="555427"/>
          </a:xfrm>
          <a:prstGeom prst="rect">
            <a:avLst/>
          </a:prstGeom>
        </p:spPr>
      </p:pic>
      <p:sp>
        <p:nvSpPr>
          <p:cNvPr id="12" name="Text 6"/>
          <p:cNvSpPr/>
          <p:nvPr/>
        </p:nvSpPr>
        <p:spPr>
          <a:xfrm>
            <a:off x="9192816" y="3944183"/>
            <a:ext cx="2991445"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Collaborative Approach</a:t>
            </a:r>
            <a:endParaRPr lang="en-US" sz="2187" dirty="0"/>
          </a:p>
        </p:txBody>
      </p:sp>
      <p:sp>
        <p:nvSpPr>
          <p:cNvPr id="13" name="Text 7"/>
          <p:cNvSpPr/>
          <p:nvPr/>
        </p:nvSpPr>
        <p:spPr>
          <a:xfrm>
            <a:off x="9192816" y="4424601"/>
            <a:ext cx="3089077" cy="1421606"/>
          </a:xfrm>
          <a:prstGeom prst="rect">
            <a:avLst/>
          </a:prstGeom>
          <a:noFill/>
          <a:ln/>
        </p:spPr>
        <p:txBody>
          <a:bodyPr wrap="square" rtlCol="0" anchor="t"/>
          <a:lstStyle/>
          <a:p>
            <a:pPr marL="0" indent="0" algn="l">
              <a:lnSpc>
                <a:spcPts val="2799"/>
              </a:lnSpc>
              <a:buNone/>
            </a:pPr>
            <a:r>
              <a:rPr lang="en-US" sz="1750" dirty="0">
                <a:solidFill>
                  <a:srgbClr val="00002E"/>
                </a:solidFill>
                <a:latin typeface="PT Sans" pitchFamily="34" charset="0"/>
                <a:ea typeface="PT Sans" pitchFamily="34" charset="-122"/>
                <a:cs typeface="PT Sans" pitchFamily="34" charset="-120"/>
              </a:rPr>
              <a:t>Fostering a culture of safety where employees proactively identify and report hazards is essential.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804</Words>
  <Application>Microsoft Office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2024-05-28T08:51:51Z</dcterms:created>
  <dcterms:modified xsi:type="dcterms:W3CDTF">2024-05-28T10:21:47Z</dcterms:modified>
</cp:coreProperties>
</file>